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1" r:id="rId2"/>
  </p:sldMasterIdLst>
  <p:notesMasterIdLst>
    <p:notesMasterId r:id="rId20"/>
  </p:notesMasterIdLst>
  <p:sldIdLst>
    <p:sldId id="256" r:id="rId3"/>
    <p:sldId id="279" r:id="rId4"/>
    <p:sldId id="287" r:id="rId5"/>
    <p:sldId id="272" r:id="rId6"/>
    <p:sldId id="288" r:id="rId7"/>
    <p:sldId id="289" r:id="rId8"/>
    <p:sldId id="282" r:id="rId9"/>
    <p:sldId id="283" r:id="rId10"/>
    <p:sldId id="285" r:id="rId11"/>
    <p:sldId id="276" r:id="rId12"/>
    <p:sldId id="290" r:id="rId13"/>
    <p:sldId id="291" r:id="rId14"/>
    <p:sldId id="294" r:id="rId15"/>
    <p:sldId id="298" r:id="rId16"/>
    <p:sldId id="295" r:id="rId17"/>
    <p:sldId id="297" r:id="rId18"/>
    <p:sldId id="27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CB4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7181" autoAdjust="0"/>
    <p:restoredTop sz="99275" autoAdjust="0"/>
  </p:normalViewPr>
  <p:slideViewPr>
    <p:cSldViewPr>
      <p:cViewPr>
        <p:scale>
          <a:sx n="75" d="100"/>
          <a:sy n="75" d="100"/>
        </p:scale>
        <p:origin x="-84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34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AF0158D-CB87-4666-B48D-CBAFB5C499AD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B3C786C-8EDB-4023-9A71-5DB1D4BB4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en-US" sz="1800">
                        <a:cs typeface="+mn-cs"/>
                      </a:endParaRPr>
                    </a:p>
                  </p:txBody>
                </p:sp>
                <p:grpSp>
                  <p:nvGrpSpPr>
                    <p:cNvPr id="40" name="Group 167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cs typeface="+mn-cs"/>
                        </a:endParaRPr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3" y="1809"/>
                          <a:ext cx="3672" cy="2049"/>
                          <a:chOff x="8" y="1813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6" y="2869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8" y="1865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0" y="1536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5" y="1357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9" y="1002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17"/>
              <a:ext cx="3325" cy="2957"/>
              <a:chOff x="16" y="1317"/>
              <a:chExt cx="3325" cy="2957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66" y="1317"/>
                <a:ext cx="260" cy="297"/>
                <a:chOff x="3044" y="1265"/>
                <a:chExt cx="365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8"/>
                  <a:ext cx="283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5"/>
                  <a:ext cx="226" cy="223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5" y="1365"/>
                  <a:ext cx="161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1" y="1272"/>
                  <a:ext cx="202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cs typeface="+mn-cs"/>
                  </a:endParaRPr>
                </a:p>
              </p:txBody>
            </p:sp>
          </p:grpSp>
        </p:grpSp>
      </p:grpSp>
      <p:sp>
        <p:nvSpPr>
          <p:cNvPr id="85118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119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79E2A911-53A0-4865-9213-20E4719DA00A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AFAF0449-8748-4455-86D7-B969D9EA8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4B6FD-8AFF-4DB2-883D-214DE929430C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EDF3-74F5-4D64-AA76-3EA80C2C4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741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741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4DC84-3496-4256-AF1C-53BCC3A8BDF6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248AD-3E75-4826-A910-D447E492E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E589E-C9E2-4A3C-80AF-9B5D9B27FECF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231E-E3BF-4BC5-9AE3-CCE14A30D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E00F4-253D-4493-919D-D6E8118B93F9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2530D-6E19-4742-8B9A-EAE2DED4B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03EAF-A180-4C14-977F-375F154D4A72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5E8D2-0A3E-4F3B-9114-D8E944AB5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93752-F025-4AF9-8072-E6520BA74AE5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39E3F-674C-47C8-BAB6-C5EF9F454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D9381-639D-458B-8AD4-50E5F52CAD46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FD935-186E-4D6B-B8A7-BC7EB4BDE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ED12D-9DFC-4982-A19C-23491D3BE4F6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3B2DB-4F28-4DC9-B99F-249E92F7E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31183-333B-43A1-84B6-AD4BE2CE8999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D1E3-7FBA-4607-8F98-42AB4588B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3FED-05FD-4502-8FA2-91DF747B2B2F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AF2AD-2F61-4D4B-BD91-380E5730E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08FF-68CA-43C6-8786-67423F187B32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F96C4-236D-4194-BC5B-ECE8E144A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DC61-BE28-4CA1-BC8D-BB3F855F55B2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4A744-80BE-495B-818B-4FD77B978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C7A95-8E65-4945-BF07-A392637D271A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5BA1E-DB15-4D2B-A576-DB35ED43A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6A2F7-9BA5-4D62-AB3F-01516F325B2A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91FED-62D2-4FF4-A310-B27DE9399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A34C-7694-415E-9C83-E430B329BD15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2FED0-CF6D-46F4-8467-022B92678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5FEE-60E6-49F0-B27C-D4B979784FFC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DF265-B149-4943-81B8-EABCFEAFA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883C-0636-4FE1-A5B7-605D0872DAB8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8" name="Rectangle 1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5A0A-5ECA-4003-8D55-B6407A624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C779A-50E6-4E41-8658-CBC4C5138F82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59EA-7985-4A46-913F-9F759531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B4DAD-359B-42EA-9542-C61BC778311F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3" name="Rectangle 1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5356-514F-43B4-B67A-84A635775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C609-B817-4A03-925C-4FD94FA7D273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2E71-04A6-4EB1-A5D7-2E4992CB9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1B196-A01F-4734-B075-E92778786D6D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B906A-0499-492C-AC47-927E93C4E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1033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047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8397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grpSp>
              <p:nvGrpSpPr>
                <p:cNvPr id="1062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8397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8397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8397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grpSp>
                <p:nvGrpSpPr>
                  <p:cNvPr id="1066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8397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en-US" sz="1800">
                        <a:cs typeface="+mn-cs"/>
                      </a:endParaRPr>
                    </a:p>
                  </p:txBody>
                </p:sp>
                <p:grpSp>
                  <p:nvGrpSpPr>
                    <p:cNvPr id="1068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8398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cs typeface="+mn-cs"/>
                        </a:endParaRPr>
                      </a:p>
                    </p:txBody>
                  </p:sp>
                  <p:grpSp>
                    <p:nvGrpSpPr>
                      <p:cNvPr id="1070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8398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98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98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98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98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98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98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99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99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99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99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99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99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99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99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99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99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0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0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0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0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0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0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0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0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0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0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1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1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1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1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1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1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1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1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1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107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84020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9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021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022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023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024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025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026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7" y="1865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027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028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0" y="1536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029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7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030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031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9" y="1002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eaLnBrk="0" hangingPunct="0">
                              <a:defRPr/>
                            </a:pPr>
                            <a:endParaRPr lang="en-US" sz="1800"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4032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33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34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35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36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37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38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39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40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41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42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43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44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45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46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47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48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49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50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51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52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53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54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55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56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57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58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59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60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61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62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63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64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65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66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067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eaLnBrk="0" hangingPunct="0">
                            <a:defRPr/>
                          </a:pPr>
                          <a:endParaRPr lang="en-US" sz="1800"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048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84069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84070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grpSp>
              <p:nvGrpSpPr>
                <p:cNvPr id="1051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84072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84073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84074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84075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84076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84077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84078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84079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  <p:sp>
                <p:nvSpPr>
                  <p:cNvPr id="84080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80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034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84082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84083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84084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84085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84086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6" y="2697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84087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cs typeface="+mn-cs"/>
                </a:endParaRPr>
              </a:p>
            </p:txBody>
          </p:sp>
          <p:grpSp>
            <p:nvGrpSpPr>
              <p:cNvPr id="1041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84089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84090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84091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84092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84093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cs typeface="+mn-cs"/>
                  </a:endParaRPr>
                </a:p>
              </p:txBody>
            </p:sp>
          </p:grpSp>
        </p:grpSp>
      </p:grpSp>
      <p:sp>
        <p:nvSpPr>
          <p:cNvPr id="84094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5C13B67-20D6-4514-8A51-83C41CAFA2F7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84096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398F6B5F-78D5-4DA1-A384-1858A2597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4097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098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1" name="Picture 13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5943600"/>
            <a:ext cx="6858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095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12" r:id="rId2"/>
    <p:sldLayoutId id="2147483711" r:id="rId3"/>
    <p:sldLayoutId id="2147483710" r:id="rId4"/>
    <p:sldLayoutId id="2147483709" r:id="rId5"/>
    <p:sldLayoutId id="2147483708" r:id="rId6"/>
    <p:sldLayoutId id="2147483707" r:id="rId7"/>
    <p:sldLayoutId id="2147483706" r:id="rId8"/>
    <p:sldLayoutId id="2147483705" r:id="rId9"/>
    <p:sldLayoutId id="2147483704" r:id="rId10"/>
    <p:sldLayoutId id="214748370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3C5E538-E1E5-482E-9AEB-E7B79F14EF00}" type="datetime1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NucleoDyne Proprietary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83D615F-834E-470E-9BCE-089C7091C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219200"/>
            <a:ext cx="8153400" cy="2362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900" b="1" smtClean="0">
                <a:solidFill>
                  <a:schemeClr val="folHlink"/>
                </a:solidFill>
              </a:rPr>
              <a:t>Ethernet Over PCI Express</a:t>
            </a:r>
            <a:br>
              <a:rPr lang="en-US" sz="3900" b="1" smtClean="0">
                <a:solidFill>
                  <a:schemeClr val="folHlink"/>
                </a:solidFill>
              </a:rPr>
            </a:br>
            <a:r>
              <a:rPr lang="en-US" sz="3900" b="1" smtClean="0">
                <a:solidFill>
                  <a:schemeClr val="folHlink"/>
                </a:solidFill>
              </a:rPr>
              <a:t/>
            </a:r>
            <a:br>
              <a:rPr lang="en-US" sz="3900" b="1" smtClean="0">
                <a:solidFill>
                  <a:schemeClr val="folHlink"/>
                </a:solidFill>
              </a:rPr>
            </a:br>
            <a:r>
              <a:rPr lang="en-US" sz="1600" b="1" i="1" smtClean="0">
                <a:solidFill>
                  <a:schemeClr val="folHlink"/>
                </a:solidFill>
              </a:rPr>
              <a:t>Presented by </a:t>
            </a:r>
            <a:r>
              <a:rPr lang="en-US" sz="3900" b="1" smtClean="0">
                <a:solidFill>
                  <a:schemeClr val="folHlink"/>
                </a:solidFill>
              </a:rPr>
              <a:t/>
            </a:r>
            <a:br>
              <a:rPr lang="en-US" sz="3900" b="1" smtClean="0">
                <a:solidFill>
                  <a:schemeClr val="folHlink"/>
                </a:solidFill>
              </a:rPr>
            </a:br>
            <a:r>
              <a:rPr lang="en-US" sz="2400" b="1" smtClean="0">
                <a:solidFill>
                  <a:schemeClr val="folHlink"/>
                </a:solidFill>
              </a:rPr>
              <a:t>Kallol Biswas</a:t>
            </a:r>
            <a:r>
              <a:rPr lang="en-US" sz="3900" b="1" smtClean="0">
                <a:solidFill>
                  <a:schemeClr val="folHlink"/>
                </a:solidFill>
              </a:rPr>
              <a:t/>
            </a:r>
            <a:br>
              <a:rPr lang="en-US" sz="3900" b="1" smtClean="0">
                <a:solidFill>
                  <a:schemeClr val="folHlink"/>
                </a:solidFill>
              </a:rPr>
            </a:br>
            <a:endParaRPr lang="en-US" sz="2300" b="1" smtClean="0">
              <a:solidFill>
                <a:schemeClr val="folHlink"/>
              </a:solidFill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828800" y="4648200"/>
            <a:ext cx="5715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1800" b="1" i="1">
              <a:solidFill>
                <a:schemeClr val="folHlink"/>
              </a:solidFill>
            </a:endParaRPr>
          </a:p>
          <a:p>
            <a:pPr algn="ctr" eaLnBrk="0" hangingPunct="0"/>
            <a:r>
              <a:rPr lang="en-US" sz="2800" b="1">
                <a:solidFill>
                  <a:schemeClr val="folHlink"/>
                </a:solidFill>
              </a:rPr>
              <a:t>NucleoDyne Systems, Inc.</a:t>
            </a:r>
            <a:r>
              <a:rPr lang="en-US" sz="3200" b="1">
                <a:solidFill>
                  <a:schemeClr val="folHlink"/>
                </a:solidFill>
              </a:rPr>
              <a:t/>
            </a:r>
            <a:br>
              <a:rPr lang="en-US" sz="3200" b="1">
                <a:solidFill>
                  <a:schemeClr val="folHlink"/>
                </a:solidFill>
              </a:rPr>
            </a:br>
            <a:r>
              <a:rPr lang="en-US" sz="1800" b="1">
                <a:solidFill>
                  <a:schemeClr val="folHlink"/>
                </a:solidFill>
              </a:rPr>
              <a:t>19925 Stevens Creek Blvd</a:t>
            </a:r>
            <a:br>
              <a:rPr lang="en-US" sz="1800" b="1">
                <a:solidFill>
                  <a:schemeClr val="folHlink"/>
                </a:solidFill>
              </a:rPr>
            </a:br>
            <a:r>
              <a:rPr lang="en-US" sz="1800" b="1">
                <a:solidFill>
                  <a:schemeClr val="folHlink"/>
                </a:solidFill>
              </a:rPr>
              <a:t>Cupertino, CA </a:t>
            </a:r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05000" y="5943600"/>
            <a:ext cx="5181600" cy="457200"/>
          </a:xfrm>
        </p:spPr>
        <p:txBody>
          <a:bodyPr/>
          <a:lstStyle/>
          <a:p>
            <a:r>
              <a:rPr lang="en-US" sz="1800" smtClean="0">
                <a:cs typeface="Arial" charset="0"/>
              </a:rPr>
              <a:t>TCP/IP Stack over PCIe Bus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System to System Communication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BFCB4F"/>
                </a:solidFill>
              </a:rPr>
              <a:t>Ethernet Over PCI Express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11350" y="1531938"/>
            <a:ext cx="51816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590800" y="5791200"/>
            <a:ext cx="4953000" cy="457200"/>
          </a:xfrm>
        </p:spPr>
        <p:txBody>
          <a:bodyPr/>
          <a:lstStyle/>
          <a:p>
            <a:r>
              <a:rPr lang="en-US" sz="1800" dirty="0" smtClean="0">
                <a:cs typeface="Arial" charset="0"/>
              </a:rPr>
              <a:t>Throughput in </a:t>
            </a:r>
            <a:r>
              <a:rPr lang="en-US" sz="1800" dirty="0" err="1" smtClean="0">
                <a:cs typeface="Arial" charset="0"/>
              </a:rPr>
              <a:t>gbps</a:t>
            </a:r>
            <a:endParaRPr lang="en-US" sz="1800" dirty="0" smtClean="0">
              <a:cs typeface="Arial" charset="0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FF00"/>
                </a:solidFill>
              </a:rPr>
              <a:t>Test Results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Throughput &amp; CPU Utilization</a:t>
            </a:r>
            <a:endParaRPr lang="en-US" sz="3600" b="1" dirty="0" smtClean="0">
              <a:solidFill>
                <a:srgbClr val="BFCB4F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85" y="1600200"/>
            <a:ext cx="69593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295400" y="5791200"/>
            <a:ext cx="6705600" cy="457200"/>
          </a:xfrm>
        </p:spPr>
        <p:txBody>
          <a:bodyPr/>
          <a:lstStyle/>
          <a:p>
            <a:r>
              <a:rPr lang="en-US" sz="1800" dirty="0" err="1" smtClean="0">
                <a:cs typeface="Arial" charset="0"/>
              </a:rPr>
              <a:t>Netperf</a:t>
            </a:r>
            <a:r>
              <a:rPr lang="en-US" sz="1800" dirty="0" smtClean="0">
                <a:cs typeface="Arial" charset="0"/>
              </a:rPr>
              <a:t> TCP_RR numbers RR/sec </a:t>
            </a:r>
            <a:r>
              <a:rPr lang="en-US" sz="1800" dirty="0" err="1" smtClean="0">
                <a:cs typeface="Arial" charset="0"/>
              </a:rPr>
              <a:t>vs</a:t>
            </a:r>
            <a:r>
              <a:rPr lang="en-US" sz="1800" dirty="0" smtClean="0">
                <a:cs typeface="Arial" charset="0"/>
              </a:rPr>
              <a:t> Packet size in bytes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FF00"/>
                </a:solidFill>
              </a:rPr>
              <a:t>Test Result - Latency</a:t>
            </a:r>
            <a:endParaRPr lang="en-US" sz="3600" b="1" smtClean="0">
              <a:solidFill>
                <a:srgbClr val="BFCB4F"/>
              </a:solidFill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837363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BFCB4F"/>
                </a:solidFill>
              </a:rPr>
              <a:t>Advantages</a:t>
            </a:r>
          </a:p>
        </p:txBody>
      </p:sp>
      <p:sp>
        <p:nvSpPr>
          <p:cNvPr id="48131" name="TextBox 6"/>
          <p:cNvSpPr txBox="1">
            <a:spLocks noChangeArrowheads="1"/>
          </p:cNvSpPr>
          <p:nvPr/>
        </p:nvSpPr>
        <p:spPr bwMode="auto">
          <a:xfrm>
            <a:off x="609600" y="1524000"/>
            <a:ext cx="7848600" cy="56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rgbClr val="BFCB4F"/>
                </a:solidFill>
              </a:rPr>
              <a:t> Lower Power Consumption</a:t>
            </a:r>
          </a:p>
          <a:p>
            <a:pPr lvl="1" eaLnBrk="0" hangingPunct="0">
              <a:lnSpc>
                <a:spcPct val="11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A 16 </a:t>
            </a:r>
            <a:r>
              <a:rPr lang="en-US" sz="2400" dirty="0" smtClean="0">
                <a:solidFill>
                  <a:srgbClr val="FFFF00"/>
                </a:solidFill>
              </a:rPr>
              <a:t>lane Gen2 switch consumes </a:t>
            </a:r>
            <a:r>
              <a:rPr lang="en-US" sz="2400" dirty="0" smtClean="0">
                <a:solidFill>
                  <a:srgbClr val="FFFF00"/>
                </a:solidFill>
              </a:rPr>
              <a:t>~2.5W 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 eaLnBrk="0" hangingPunct="0">
              <a:lnSpc>
                <a:spcPct val="110000"/>
              </a:lnSpc>
            </a:pPr>
            <a:endParaRPr lang="en-US" sz="2400" dirty="0">
              <a:solidFill>
                <a:srgbClr val="FFFF00"/>
              </a:solidFill>
            </a:endParaRPr>
          </a:p>
          <a:p>
            <a:pPr eaLnBrk="0" hangingPunct="0">
              <a:lnSpc>
                <a:spcPct val="110000"/>
              </a:lnSpc>
              <a:buFont typeface="Arial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BFCB4F"/>
                </a:solidFill>
              </a:rPr>
              <a:t>Lower Cost </a:t>
            </a:r>
          </a:p>
          <a:p>
            <a:pPr lvl="1" eaLnBrk="0" hangingPunct="0">
              <a:lnSpc>
                <a:spcPct val="11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Cost is around $1 per </a:t>
            </a:r>
            <a:r>
              <a:rPr lang="en-US" sz="2400" dirty="0" err="1" smtClean="0">
                <a:solidFill>
                  <a:srgbClr val="FFFF00"/>
                </a:solidFill>
              </a:rPr>
              <a:t>len</a:t>
            </a:r>
            <a:r>
              <a:rPr lang="en-US" sz="2400" dirty="0" smtClean="0">
                <a:solidFill>
                  <a:srgbClr val="FFFF00"/>
                </a:solidFill>
              </a:rPr>
              <a:t>, x8 lane device costs </a:t>
            </a:r>
            <a:r>
              <a:rPr lang="en-US" sz="2400" dirty="0" smtClean="0">
                <a:solidFill>
                  <a:srgbClr val="FFFF00"/>
                </a:solidFill>
              </a:rPr>
              <a:t>~$</a:t>
            </a:r>
            <a:r>
              <a:rPr lang="en-US" sz="2400" dirty="0" smtClean="0">
                <a:solidFill>
                  <a:srgbClr val="FFFF00"/>
                </a:solidFill>
              </a:rPr>
              <a:t>8</a:t>
            </a:r>
          </a:p>
          <a:p>
            <a:pPr eaLnBrk="0" hangingPunct="0">
              <a:lnSpc>
                <a:spcPct val="110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rgbClr val="BFCB4F"/>
                </a:solidFill>
              </a:rPr>
              <a:t> Savings in ecosystem</a:t>
            </a:r>
          </a:p>
          <a:p>
            <a:pPr lvl="1" eaLnBrk="0" hangingPunct="0">
              <a:lnSpc>
                <a:spcPct val="11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Lower cost for each components, clocks, connectors, </a:t>
            </a:r>
            <a:r>
              <a:rPr lang="en-US" sz="2400" dirty="0" smtClean="0">
                <a:solidFill>
                  <a:srgbClr val="FFFF00"/>
                </a:solidFill>
              </a:rPr>
              <a:t>cables and </a:t>
            </a:r>
            <a:r>
              <a:rPr lang="en-US" sz="2400" dirty="0" smtClean="0">
                <a:solidFill>
                  <a:srgbClr val="FFFF00"/>
                </a:solidFill>
              </a:rPr>
              <a:t>test equipments</a:t>
            </a:r>
          </a:p>
          <a:p>
            <a:pPr eaLnBrk="0" hangingPunct="0">
              <a:lnSpc>
                <a:spcPct val="11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0" hangingPunct="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BFCB4F"/>
                </a:solidFill>
              </a:rPr>
              <a:t>Lower latency and higher throughput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0" hangingPunct="0">
              <a:lnSpc>
                <a:spcPct val="11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0" hangingPunct="0">
              <a:lnSpc>
                <a:spcPct val="11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BFCB4F"/>
                </a:solidFill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FF00"/>
                </a:solidFill>
              </a:rPr>
              <a:t>Issues</a:t>
            </a:r>
            <a:endParaRPr lang="en-US" sz="3600" b="1" smtClean="0">
              <a:solidFill>
                <a:srgbClr val="BFCB4F"/>
              </a:solidFill>
            </a:endParaRPr>
          </a:p>
        </p:txBody>
      </p:sp>
      <p:sp>
        <p:nvSpPr>
          <p:cNvPr id="48131" name="TextBox 6"/>
          <p:cNvSpPr txBox="1">
            <a:spLocks noChangeArrowheads="1"/>
          </p:cNvSpPr>
          <p:nvPr/>
        </p:nvSpPr>
        <p:spPr bwMode="auto">
          <a:xfrm>
            <a:off x="609600" y="1524000"/>
            <a:ext cx="7848600" cy="40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BFCB4F"/>
                </a:solidFill>
              </a:rPr>
              <a:t>Length Limitation</a:t>
            </a:r>
          </a:p>
          <a:p>
            <a:pPr eaLnBrk="0" hangingPunct="0">
              <a:lnSpc>
                <a:spcPct val="110000"/>
              </a:lnSpc>
              <a:buFont typeface="Arial" charset="0"/>
              <a:buNone/>
            </a:pPr>
            <a:r>
              <a:rPr lang="en-US" sz="2800" dirty="0">
                <a:solidFill>
                  <a:srgbClr val="BFCB4F"/>
                </a:solidFill>
              </a:rPr>
              <a:t> </a:t>
            </a:r>
            <a:r>
              <a:rPr lang="en-US" sz="2800" dirty="0" smtClean="0"/>
              <a:t>  </a:t>
            </a:r>
            <a:r>
              <a:rPr lang="en-US" sz="2400" dirty="0">
                <a:solidFill>
                  <a:srgbClr val="FFFF00"/>
                </a:solidFill>
              </a:rPr>
              <a:t>Max External cable length is approx </a:t>
            </a:r>
            <a:r>
              <a:rPr lang="en-US" sz="2400" dirty="0" smtClean="0">
                <a:solidFill>
                  <a:srgbClr val="FFFF00"/>
                </a:solidFill>
              </a:rPr>
              <a:t>5m, with optical connector max length </a:t>
            </a:r>
            <a:r>
              <a:rPr lang="en-US" sz="2400" dirty="0" err="1" smtClean="0">
                <a:solidFill>
                  <a:srgbClr val="FFFF00"/>
                </a:solidFill>
              </a:rPr>
              <a:t>upto</a:t>
            </a:r>
            <a:r>
              <a:rPr lang="en-US" sz="2400" dirty="0" smtClean="0">
                <a:solidFill>
                  <a:srgbClr val="FFFF00"/>
                </a:solidFill>
              </a:rPr>
              <a:t> 100m</a:t>
            </a:r>
          </a:p>
          <a:p>
            <a:pPr eaLnBrk="0" hangingPunct="0">
              <a:lnSpc>
                <a:spcPct val="110000"/>
              </a:lnSpc>
              <a:buFont typeface="Arial" charset="0"/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eaLnBrk="0" hangingPunct="0">
              <a:lnSpc>
                <a:spcPct val="110000"/>
              </a:lnSpc>
              <a:buFont typeface="Arial" charset="0"/>
              <a:buChar char="•"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rgbClr val="BFCB4F"/>
                </a:solidFill>
              </a:rPr>
              <a:t>Maximum number of nodes supported in </a:t>
            </a:r>
          </a:p>
          <a:p>
            <a:pPr eaLnBrk="0" hangingPunct="0">
              <a:lnSpc>
                <a:spcPct val="110000"/>
              </a:lnSpc>
              <a:buFont typeface="Arial" charset="0"/>
              <a:buNone/>
            </a:pPr>
            <a:r>
              <a:rPr lang="en-US" sz="2800" dirty="0">
                <a:solidFill>
                  <a:srgbClr val="BFCB4F"/>
                </a:solidFill>
              </a:rPr>
              <a:t>  a fabric</a:t>
            </a:r>
          </a:p>
          <a:p>
            <a:pPr eaLnBrk="0" hangingPunct="0">
              <a:lnSpc>
                <a:spcPct val="110000"/>
              </a:lnSpc>
              <a:buFont typeface="Arial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Max </a:t>
            </a:r>
            <a:r>
              <a:rPr lang="en-US" sz="2400" dirty="0">
                <a:solidFill>
                  <a:srgbClr val="FFFF00"/>
                </a:solidFill>
              </a:rPr>
              <a:t>number of Bus x device x </a:t>
            </a:r>
            <a:r>
              <a:rPr lang="en-US" sz="2400" dirty="0" err="1">
                <a:solidFill>
                  <a:srgbClr val="FFFF00"/>
                </a:solidFill>
              </a:rPr>
              <a:t>func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  <a:p>
            <a:pPr eaLnBrk="0" hangingPunct="0">
              <a:lnSpc>
                <a:spcPct val="110000"/>
              </a:lnSpc>
            </a:pPr>
            <a:r>
              <a:rPr lang="en-US" sz="2400" dirty="0">
                <a:solidFill>
                  <a:srgbClr val="FFFF00"/>
                </a:solidFill>
              </a:rPr>
              <a:t>  256 x 32 x 8 =  65536 </a:t>
            </a:r>
            <a:r>
              <a:rPr lang="en-US" sz="2400" dirty="0" smtClean="0">
                <a:solidFill>
                  <a:srgbClr val="FFFF00"/>
                </a:solidFill>
              </a:rPr>
              <a:t>nodes, Gen3 supports much larger number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FF00"/>
                </a:solidFill>
              </a:rPr>
              <a:t>Application Areas</a:t>
            </a:r>
            <a:endParaRPr lang="en-US" sz="3600" b="1" smtClean="0">
              <a:solidFill>
                <a:srgbClr val="BFCB4F"/>
              </a:solidFill>
            </a:endParaRPr>
          </a:p>
        </p:txBody>
      </p:sp>
      <p:sp>
        <p:nvSpPr>
          <p:cNvPr id="49155" name="TextBox 6"/>
          <p:cNvSpPr txBox="1">
            <a:spLocks noChangeArrowheads="1"/>
          </p:cNvSpPr>
          <p:nvPr/>
        </p:nvSpPr>
        <p:spPr bwMode="auto">
          <a:xfrm>
            <a:off x="609600" y="1981200"/>
            <a:ext cx="7620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BFCB4F"/>
                </a:solidFill>
              </a:rPr>
              <a:t>Replacement of parallel buses like VME  </a:t>
            </a:r>
          </a:p>
          <a:p>
            <a:pPr eaLnBrk="0" hangingPunct="0">
              <a:buFont typeface="Arial" charset="0"/>
              <a:buNone/>
            </a:pPr>
            <a:r>
              <a:rPr lang="en-US" sz="2800" dirty="0">
                <a:solidFill>
                  <a:srgbClr val="BFCB4F"/>
                </a:solidFill>
              </a:rPr>
              <a:t>    (Versa Modular </a:t>
            </a:r>
            <a:r>
              <a:rPr lang="en-US" sz="2800" dirty="0" err="1">
                <a:solidFill>
                  <a:srgbClr val="BFCB4F"/>
                </a:solidFill>
              </a:rPr>
              <a:t>Eurocard</a:t>
            </a:r>
            <a:r>
              <a:rPr lang="en-US" sz="2800" dirty="0">
                <a:solidFill>
                  <a:srgbClr val="BFCB4F"/>
                </a:solidFill>
              </a:rPr>
              <a:t> bus</a:t>
            </a:r>
            <a:r>
              <a:rPr lang="en-US" sz="2800" dirty="0" smtClean="0">
                <a:solidFill>
                  <a:srgbClr val="BFCB4F"/>
                </a:solidFill>
              </a:rPr>
              <a:t>) 9.97 </a:t>
            </a:r>
            <a:r>
              <a:rPr lang="en-US" sz="2800" dirty="0" err="1" smtClean="0">
                <a:solidFill>
                  <a:srgbClr val="BFCB4F"/>
                </a:solidFill>
              </a:rPr>
              <a:t>Gbps</a:t>
            </a:r>
            <a:r>
              <a:rPr lang="en-US" sz="2800" smtClean="0">
                <a:solidFill>
                  <a:srgbClr val="BFCB4F"/>
                </a:solidFill>
              </a:rPr>
              <a:t> over x4 </a:t>
            </a:r>
            <a:r>
              <a:rPr lang="en-US" sz="2800" dirty="0" smtClean="0">
                <a:solidFill>
                  <a:srgbClr val="BFCB4F"/>
                </a:solidFill>
              </a:rPr>
              <a:t>PCIe switch </a:t>
            </a:r>
            <a:r>
              <a:rPr lang="en-US" sz="2800" dirty="0" err="1" smtClean="0">
                <a:solidFill>
                  <a:srgbClr val="BFCB4F"/>
                </a:solidFill>
              </a:rPr>
              <a:t>vs</a:t>
            </a:r>
            <a:r>
              <a:rPr lang="en-US" sz="2800" dirty="0" smtClean="0">
                <a:solidFill>
                  <a:srgbClr val="BFCB4F"/>
                </a:solidFill>
              </a:rPr>
              <a:t> 2.56 </a:t>
            </a:r>
            <a:r>
              <a:rPr lang="en-US" sz="2800" dirty="0" err="1" smtClean="0">
                <a:solidFill>
                  <a:srgbClr val="BFCB4F"/>
                </a:solidFill>
              </a:rPr>
              <a:t>Gbps</a:t>
            </a:r>
            <a:endParaRPr lang="en-US" sz="2800" dirty="0">
              <a:solidFill>
                <a:srgbClr val="BFCB4F"/>
              </a:solidFill>
            </a:endParaRPr>
          </a:p>
          <a:p>
            <a:pPr eaLnBrk="0" hangingPunct="0"/>
            <a:r>
              <a:rPr lang="en-US" sz="2800" dirty="0"/>
              <a:t>  </a:t>
            </a:r>
          </a:p>
          <a:p>
            <a:pPr eaLnBrk="0" hangingPunct="0"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BFCB4F"/>
                </a:solidFill>
              </a:rPr>
              <a:t>Multi-node cluster development</a:t>
            </a:r>
          </a:p>
          <a:p>
            <a:pPr eaLnBrk="0" hangingPunct="0"/>
            <a:r>
              <a:rPr lang="en-US" sz="2800" dirty="0"/>
              <a:t>  </a:t>
            </a:r>
          </a:p>
          <a:p>
            <a:pPr eaLnBrk="0" hangingPunct="0"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BFCB4F"/>
                </a:solidFill>
              </a:rPr>
              <a:t>NVRAM mirroring</a:t>
            </a:r>
          </a:p>
          <a:p>
            <a:pPr eaLnBrk="0" hangingPunct="0">
              <a:buFont typeface="Arial" charset="0"/>
              <a:buChar char="•"/>
            </a:pPr>
            <a:endParaRPr lang="en-US" sz="2800" b="1" dirty="0">
              <a:solidFill>
                <a:srgbClr val="BFCB4F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800" dirty="0">
                <a:solidFill>
                  <a:srgbClr val="BFCB4F"/>
                </a:solidFill>
              </a:rPr>
              <a:t> In trading systems or banking industry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en-US" sz="12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3810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smtClean="0">
                <a:solidFill>
                  <a:schemeClr val="folHlink"/>
                </a:solidFill>
                <a:effectLst/>
              </a:rPr>
              <a:t> www.nucleodyne.com</a:t>
            </a: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457200" y="1676400"/>
            <a:ext cx="82296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b="1" dirty="0">
                <a:solidFill>
                  <a:srgbClr val="BFCB4F"/>
                </a:solidFill>
              </a:rPr>
              <a:t>US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BFCB4F"/>
                </a:solidFill>
              </a:rPr>
              <a:t>System software services company</a:t>
            </a:r>
          </a:p>
          <a:p>
            <a:pPr eaLnBrk="0" hangingPunct="0">
              <a:lnSpc>
                <a:spcPct val="110000"/>
              </a:lnSpc>
              <a:buFont typeface="Arial" charset="0"/>
              <a:buChar char="•"/>
            </a:pPr>
            <a:endParaRPr lang="en-US" sz="2800" dirty="0">
              <a:solidFill>
                <a:srgbClr val="BFCB4F"/>
              </a:solidFill>
            </a:endParaRPr>
          </a:p>
          <a:p>
            <a:pPr eaLnBrk="0" hangingPunct="0">
              <a:lnSpc>
                <a:spcPct val="11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BFCB4F"/>
                </a:solidFill>
              </a:rPr>
              <a:t> Low Level  Kernel &amp; system software </a:t>
            </a:r>
          </a:p>
          <a:p>
            <a:pPr eaLnBrk="0" hangingPunct="0">
              <a:lnSpc>
                <a:spcPct val="11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BFCB4F"/>
                </a:solidFill>
              </a:rPr>
              <a:t> Low level device drivers for storage and </a:t>
            </a:r>
          </a:p>
          <a:p>
            <a:pPr eaLnBrk="0" hangingPunct="0">
              <a:lnSpc>
                <a:spcPct val="110000"/>
              </a:lnSpc>
              <a:buFont typeface="Arial" charset="0"/>
              <a:buNone/>
            </a:pPr>
            <a:r>
              <a:rPr lang="en-US" sz="2800" dirty="0">
                <a:solidFill>
                  <a:srgbClr val="BFCB4F"/>
                </a:solidFill>
              </a:rPr>
              <a:t>  communication protocols </a:t>
            </a:r>
          </a:p>
          <a:p>
            <a:pPr eaLnBrk="0" hangingPunct="0">
              <a:lnSpc>
                <a:spcPct val="11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BFCB4F"/>
                </a:solidFill>
              </a:rPr>
              <a:t> End to end system development </a:t>
            </a:r>
          </a:p>
          <a:p>
            <a:pPr lvl="1" eaLnBrk="0" hangingPunct="0">
              <a:lnSpc>
                <a:spcPct val="11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BFCB4F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processor customization</a:t>
            </a:r>
          </a:p>
          <a:p>
            <a:pPr lvl="1" eaLnBrk="0" hangingPunct="0">
              <a:lnSpc>
                <a:spcPct val="11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system board development</a:t>
            </a:r>
          </a:p>
          <a:p>
            <a:pPr lvl="1" eaLnBrk="0" hangingPunct="0">
              <a:lnSpc>
                <a:spcPct val="11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OS port or write new OS</a:t>
            </a:r>
          </a:p>
          <a:p>
            <a:pPr lvl="1" eaLnBrk="0" hangingPunct="0">
              <a:lnSpc>
                <a:spcPct val="11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custom application development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120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0"/>
            <a:ext cx="10826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581400"/>
            <a:ext cx="214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5181600"/>
            <a:ext cx="297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276600"/>
            <a:ext cx="1338263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6" name="Group 11"/>
          <p:cNvGrpSpPr>
            <a:grpSpLocks/>
          </p:cNvGrpSpPr>
          <p:nvPr/>
        </p:nvGrpSpPr>
        <p:grpSpPr bwMode="auto">
          <a:xfrm>
            <a:off x="1524000" y="4495800"/>
            <a:ext cx="1219200" cy="1066800"/>
            <a:chOff x="1841" y="3648"/>
            <a:chExt cx="881" cy="576"/>
          </a:xfrm>
        </p:grpSpPr>
        <p:sp>
          <p:nvSpPr>
            <p:cNvPr id="51210" name="Oval 12"/>
            <p:cNvSpPr>
              <a:spLocks noChangeArrowheads="1"/>
            </p:cNvSpPr>
            <p:nvPr/>
          </p:nvSpPr>
          <p:spPr bwMode="auto">
            <a:xfrm>
              <a:off x="1866" y="3670"/>
              <a:ext cx="833" cy="53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/>
            </a:p>
          </p:txBody>
        </p:sp>
        <p:pic>
          <p:nvPicPr>
            <p:cNvPr id="51211" name="Picture 1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1" y="3648"/>
              <a:ext cx="88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07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572000"/>
            <a:ext cx="14446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2743200" y="1371600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/>
            <a:r>
              <a:rPr lang="en-US" sz="23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3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3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NucleoDyne Systems, Inc.</a:t>
            </a:r>
            <a:br>
              <a:rPr lang="en-US" sz="23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19925 Stevens Creek Blvd, Cupertino, CA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09600" y="3048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/>
            <a:r>
              <a:rPr lang="en-US" sz="4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Thank You</a:t>
            </a:r>
            <a:endParaRPr lang="en-US" sz="25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3810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smtClean="0">
                <a:solidFill>
                  <a:schemeClr val="folHlink"/>
                </a:solidFill>
              </a:rPr>
              <a:t>Outline of Today’s Presentation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600200" y="22860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85800" y="2057400"/>
            <a:ext cx="7620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FF00"/>
                </a:solidFill>
              </a:rPr>
              <a:t>Overview</a:t>
            </a:r>
          </a:p>
          <a:p>
            <a:pPr eaLnBrk="0" hangingPunct="0">
              <a:buFont typeface="Arial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Highlights of PCI Express Protocol</a:t>
            </a:r>
          </a:p>
          <a:p>
            <a:pPr eaLnBrk="0" hangingPunct="0">
              <a:buFont typeface="Arial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System to System communication using </a:t>
            </a:r>
            <a:r>
              <a:rPr lang="en-US" sz="2400" dirty="0" err="1">
                <a:solidFill>
                  <a:srgbClr val="FFFF00"/>
                </a:solidFill>
              </a:rPr>
              <a:t>PCIe</a:t>
            </a:r>
            <a:r>
              <a:rPr lang="en-US" sz="2400" dirty="0">
                <a:solidFill>
                  <a:srgbClr val="FFFF00"/>
                </a:solidFill>
              </a:rPr>
              <a:t>     	( PCI Express protocol )</a:t>
            </a:r>
          </a:p>
          <a:p>
            <a:pPr eaLnBrk="0" hangingPunct="0">
              <a:buFont typeface="Arial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Advantages </a:t>
            </a:r>
            <a:r>
              <a:rPr lang="en-US" sz="2400">
                <a:solidFill>
                  <a:srgbClr val="FFFF00"/>
                </a:solidFill>
              </a:rPr>
              <a:t>and </a:t>
            </a:r>
            <a:r>
              <a:rPr lang="en-US" sz="2400" smtClean="0">
                <a:solidFill>
                  <a:srgbClr val="FFFF00"/>
                </a:solidFill>
              </a:rPr>
              <a:t>Issues</a:t>
            </a:r>
            <a:endParaRPr lang="en-US" sz="2400" dirty="0">
              <a:solidFill>
                <a:srgbClr val="FFFF00"/>
              </a:solidFill>
            </a:endParaRPr>
          </a:p>
          <a:p>
            <a:pPr eaLnBrk="0" hangingPunct="0">
              <a:buFont typeface="Arial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Application Areas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1524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smtClean="0">
                <a:solidFill>
                  <a:srgbClr val="BFCB4F"/>
                </a:solidFill>
              </a:rPr>
              <a:t>Overview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600200" y="22860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914400" y="1371600"/>
            <a:ext cx="74676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BFCB4F"/>
                </a:solidFill>
              </a:rPr>
              <a:t>Traditional Use model</a:t>
            </a:r>
          </a:p>
          <a:p>
            <a:pPr eaLnBrk="0" hangingPunct="0"/>
            <a:endParaRPr lang="en-US" sz="2800" b="1">
              <a:solidFill>
                <a:srgbClr val="BFCB4F"/>
              </a:solidFill>
            </a:endParaRPr>
          </a:p>
          <a:p>
            <a:pPr lvl="1" eaLnBrk="0" hangingPunct="0">
              <a:buFont typeface="Arial" charset="0"/>
              <a:buChar char="•"/>
            </a:pPr>
            <a:r>
              <a:rPr lang="en-US" sz="2400">
                <a:solidFill>
                  <a:srgbClr val="FFFF00"/>
                </a:solidFill>
              </a:rPr>
              <a:t> Ethernet devices connect two or more  </a:t>
            </a:r>
          </a:p>
          <a:p>
            <a:pPr lvl="1" eaLnBrk="0" hangingPunct="0">
              <a:buFont typeface="Arial" charset="0"/>
              <a:buNone/>
            </a:pPr>
            <a:r>
              <a:rPr lang="en-US" sz="2400">
                <a:solidFill>
                  <a:srgbClr val="FFFF00"/>
                </a:solidFill>
              </a:rPr>
              <a:t>  computer systems.</a:t>
            </a:r>
            <a:r>
              <a:rPr lang="en-US" sz="1800">
                <a:solidFill>
                  <a:srgbClr val="FFFF00"/>
                </a:solidFill>
              </a:rPr>
              <a:t> </a:t>
            </a:r>
          </a:p>
          <a:p>
            <a:pPr lvl="1" eaLnBrk="0" hangingPunct="0">
              <a:buFont typeface="Arial" charset="0"/>
              <a:buChar char="•"/>
            </a:pPr>
            <a:endParaRPr lang="en-US" sz="1800">
              <a:solidFill>
                <a:srgbClr val="FFFF00"/>
              </a:solidFill>
            </a:endParaRPr>
          </a:p>
          <a:p>
            <a:pPr lvl="1" eaLnBrk="0" hangingPunct="0">
              <a:buFont typeface="Arial" charset="0"/>
              <a:buChar char="•"/>
            </a:pPr>
            <a:r>
              <a:rPr lang="en-US" sz="18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PCI Express bus links motherboard </a:t>
            </a:r>
          </a:p>
          <a:p>
            <a:pPr lvl="1" eaLnBrk="0" hangingPunct="0">
              <a:buFont typeface="Arial" charset="0"/>
              <a:buNone/>
            </a:pPr>
            <a:r>
              <a:rPr lang="en-US" sz="2400">
                <a:solidFill>
                  <a:srgbClr val="FFFF00"/>
                </a:solidFill>
              </a:rPr>
              <a:t>  mounted peripherals or add-in devices.</a:t>
            </a:r>
            <a:r>
              <a:rPr lang="en-US" sz="1800">
                <a:solidFill>
                  <a:srgbClr val="FFFF00"/>
                </a:solidFill>
              </a:rPr>
              <a:t>  </a:t>
            </a:r>
          </a:p>
          <a:p>
            <a:pPr lvl="1" eaLnBrk="0" hangingPunct="0"/>
            <a:endParaRPr lang="en-US" sz="1800">
              <a:solidFill>
                <a:srgbClr val="FFFF00"/>
              </a:solidFill>
            </a:endParaRPr>
          </a:p>
          <a:p>
            <a:pPr eaLnBrk="0" hangingPunct="0"/>
            <a:r>
              <a:rPr lang="en-US" sz="2800" b="1">
                <a:solidFill>
                  <a:srgbClr val="BFCB4F"/>
                </a:solidFill>
              </a:rPr>
              <a:t>New Use Model</a:t>
            </a:r>
          </a:p>
          <a:p>
            <a:pPr eaLnBrk="0" hangingPunct="0"/>
            <a:endParaRPr lang="en-US" sz="2800" b="1">
              <a:solidFill>
                <a:srgbClr val="BFCB4F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 PCI Express switch connects two or more </a:t>
            </a:r>
          </a:p>
          <a:p>
            <a:pPr lvl="1" eaLnBrk="0" hangingPunct="0"/>
            <a:r>
              <a:rPr lang="en-US" sz="2400">
                <a:solidFill>
                  <a:srgbClr val="FFFF00"/>
                </a:solidFill>
              </a:rPr>
              <a:t>  computer systems at system bus level.</a:t>
            </a:r>
          </a:p>
          <a:p>
            <a:pPr eaLnBrk="0" hangingPunct="0"/>
            <a:endParaRPr lang="en-US" sz="2400">
              <a:solidFill>
                <a:srgbClr val="BFCB4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</a:rPr>
              <a:t>Multiple Computer Systems Connected through PCIe switch</a:t>
            </a:r>
            <a:endParaRPr lang="en-US" sz="3600" smtClean="0">
              <a:solidFill>
                <a:srgbClr val="BFCB4F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62484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000" contrast="20000"/>
          </a:blip>
          <a:srcRect/>
          <a:stretch>
            <a:fillRect/>
          </a:stretch>
        </p:blipFill>
        <p:spPr bwMode="auto">
          <a:xfrm>
            <a:off x="1235075" y="2152650"/>
            <a:ext cx="6515100" cy="2857500"/>
          </a:xfrm>
          <a:prstGeom prst="rect">
            <a:avLst/>
          </a:prstGeom>
          <a:solidFill>
            <a:srgbClr val="0070C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762000" y="54102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Remote system’s memory is available to local system for load/store CPU instructions and DMA operations.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381000"/>
            <a:ext cx="83058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smtClean="0">
                <a:solidFill>
                  <a:srgbClr val="BFCB4F"/>
                </a:solidFill>
              </a:rPr>
              <a:t>New Use Model</a:t>
            </a:r>
            <a:r>
              <a:rPr lang="en-US" sz="2900" smtClean="0">
                <a:solidFill>
                  <a:srgbClr val="BFCB4F"/>
                </a:solidFill>
              </a:rPr>
              <a:t/>
            </a:r>
            <a:br>
              <a:rPr lang="en-US" sz="2900" smtClean="0">
                <a:solidFill>
                  <a:srgbClr val="BFCB4F"/>
                </a:solidFill>
              </a:rPr>
            </a:br>
            <a:r>
              <a:rPr lang="en-US" sz="2400" smtClean="0">
                <a:solidFill>
                  <a:srgbClr val="FFFF00"/>
                </a:solidFill>
              </a:rPr>
              <a:t>A process writes to a remote process’ address space</a:t>
            </a:r>
            <a:endParaRPr lang="en-US" sz="2400" b="1" smtClean="0">
              <a:solidFill>
                <a:srgbClr val="FFFF00"/>
              </a:solidFill>
            </a:endParaRP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600200" y="22860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00200" y="1600200"/>
            <a:ext cx="617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BFCB4F"/>
              </a:solidFill>
            </a:endParaRPr>
          </a:p>
          <a:p>
            <a:pPr eaLnBrk="0" hangingPunct="0"/>
            <a:endParaRPr lang="en-US" sz="2400">
              <a:solidFill>
                <a:srgbClr val="BFCB4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3375" y="2212975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381000"/>
            <a:ext cx="86106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smtClean="0">
                <a:solidFill>
                  <a:srgbClr val="BFCB4F"/>
                </a:solidFill>
              </a:rPr>
              <a:t>Inter process communication schemes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1600200" y="22860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600200" y="1600200"/>
            <a:ext cx="617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BFCB4F"/>
              </a:solidFill>
            </a:endParaRPr>
          </a:p>
          <a:p>
            <a:pPr eaLnBrk="0" hangingPunct="0"/>
            <a:endParaRPr lang="en-US" sz="2400">
              <a:solidFill>
                <a:srgbClr val="BFCB4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" y="1600200"/>
            <a:ext cx="7543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rgbClr val="BFCB4F"/>
                </a:solidFill>
              </a:rPr>
              <a:t>Direct Communication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 One process read/writes information to </a:t>
            </a:r>
          </a:p>
          <a:p>
            <a:pPr eaLnBrk="0" hangingPunct="0"/>
            <a:r>
              <a:rPr lang="en-US" sz="2400" dirty="0">
                <a:solidFill>
                  <a:srgbClr val="FFFF00"/>
                </a:solidFill>
              </a:rPr>
              <a:t>    remote process on a different system</a:t>
            </a:r>
          </a:p>
          <a:p>
            <a:pPr marL="1143000" lvl="2" indent="-228600" eaLnBrk="0" hangingPunct="0">
              <a:buFont typeface="Wingdings" pitchFamily="2" charset="2"/>
              <a:buChar char="q"/>
            </a:pPr>
            <a:r>
              <a:rPr lang="en-US" sz="2400" dirty="0">
                <a:solidFill>
                  <a:srgbClr val="FFFF00"/>
                </a:solidFill>
              </a:rPr>
              <a:t>  No socket API is necessary</a:t>
            </a:r>
          </a:p>
          <a:p>
            <a:pPr marL="1143000" lvl="2" indent="-228600" eaLnBrk="0" hangingPunct="0">
              <a:buFont typeface="Wingdings" pitchFamily="2" charset="2"/>
              <a:buChar char="q"/>
            </a:pPr>
            <a:r>
              <a:rPr lang="en-US" sz="2400" dirty="0">
                <a:solidFill>
                  <a:srgbClr val="FFFF00"/>
                </a:solidFill>
              </a:rPr>
              <a:t>  Low latency data access</a:t>
            </a:r>
          </a:p>
          <a:p>
            <a:pPr marL="800100" lvl="1" indent="-342900" eaLnBrk="0" hangingPunct="0">
              <a:buFont typeface="Wingdings" pitchFamily="2" charset="2"/>
              <a:buChar char="q"/>
            </a:pPr>
            <a:endParaRPr lang="en-US" sz="1800" dirty="0"/>
          </a:p>
          <a:p>
            <a:pPr eaLnBrk="0" hangingPunct="0"/>
            <a:r>
              <a:rPr lang="en-US" sz="2800" dirty="0">
                <a:solidFill>
                  <a:srgbClr val="BFCB4F"/>
                </a:solidFill>
              </a:rPr>
              <a:t>TCP/IP based Communication</a:t>
            </a:r>
          </a:p>
          <a:p>
            <a:pPr marL="800100" lvl="1" indent="-342900" eaLnBrk="0" hangingPunct="0">
              <a:buFont typeface="Wingdings" pitchFamily="2" charset="2"/>
              <a:buChar char="q"/>
            </a:pP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Ethernet frames are sent over </a:t>
            </a:r>
            <a:r>
              <a:rPr lang="en-US" sz="2400" dirty="0" err="1">
                <a:solidFill>
                  <a:srgbClr val="FFFF00"/>
                </a:solidFill>
              </a:rPr>
              <a:t>PCIe</a:t>
            </a:r>
            <a:r>
              <a:rPr lang="en-US" sz="2400" dirty="0">
                <a:solidFill>
                  <a:srgbClr val="FFFF00"/>
                </a:solidFill>
              </a:rPr>
              <a:t> Bus</a:t>
            </a:r>
          </a:p>
          <a:p>
            <a:pPr eaLnBrk="0" hangingPunct="0"/>
            <a:endParaRPr lang="en-US" sz="1800" dirty="0"/>
          </a:p>
          <a:p>
            <a:pPr eaLnBrk="0" hangingPunct="0"/>
            <a:r>
              <a:rPr lang="en-US" sz="2800" dirty="0">
                <a:solidFill>
                  <a:srgbClr val="BFCB4F"/>
                </a:solidFill>
              </a:rPr>
              <a:t>Observation</a:t>
            </a:r>
          </a:p>
          <a:p>
            <a:pPr marL="800100" lvl="1" indent="-342900" eaLnBrk="0" hangingPunct="0">
              <a:buFont typeface="Wingdings" pitchFamily="2" charset="2"/>
              <a:buChar char="q"/>
            </a:pPr>
            <a:r>
              <a:rPr lang="en-US" sz="2400" dirty="0">
                <a:solidFill>
                  <a:srgbClr val="FFFF00"/>
                </a:solidFill>
              </a:rPr>
              <a:t> Low Latency and High Throughput</a:t>
            </a:r>
          </a:p>
          <a:p>
            <a:pPr marL="800100" lvl="1" indent="-342900" eaLnBrk="0" hangingPunct="0">
              <a:buFont typeface="Wingdings" pitchFamily="2" charset="2"/>
              <a:buChar char="q"/>
            </a:pPr>
            <a:r>
              <a:rPr lang="en-US" sz="2400" dirty="0">
                <a:solidFill>
                  <a:srgbClr val="FFFF00"/>
                </a:solidFill>
              </a:rPr>
              <a:t> Lower Power consumption and Low cost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BFCB4F"/>
                </a:solidFill>
              </a:rPr>
              <a:t>Highlights of PCI Express Protocol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80010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BFCB4F"/>
                </a:solidFill>
                <a:effectLst/>
              </a:rPr>
              <a:t>Packet based Serial bus protocol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BFCB4F"/>
                </a:solidFill>
                <a:effectLst/>
              </a:rPr>
              <a:t>Point to Point, bidirectional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BFCB4F"/>
                </a:solidFill>
                <a:effectLst/>
              </a:rPr>
              <a:t>Effective data rate on each lane 2, 4 or 8 </a:t>
            </a:r>
            <a:r>
              <a:rPr lang="en-US" sz="2400" dirty="0" err="1" smtClean="0">
                <a:solidFill>
                  <a:srgbClr val="BFCB4F"/>
                </a:solidFill>
                <a:effectLst/>
              </a:rPr>
              <a:t>gbps</a:t>
            </a:r>
            <a:endParaRPr lang="en-US" sz="2400" dirty="0" smtClean="0">
              <a:solidFill>
                <a:srgbClr val="BFCB4F"/>
              </a:solidFill>
              <a:effectLst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BFCB4F"/>
                </a:solidFill>
                <a:effectLst/>
              </a:rPr>
              <a:t>Layer architecture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Software, Transaction, Data Link,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Physical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BFCB4F"/>
                </a:solidFill>
                <a:effectLst/>
              </a:rPr>
              <a:t>Path based routing, globally addressable fabric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err="1" smtClean="0">
                <a:solidFill>
                  <a:srgbClr val="BFCB4F"/>
                </a:solidFill>
                <a:effectLst/>
              </a:rPr>
              <a:t>QoS</a:t>
            </a:r>
            <a:r>
              <a:rPr lang="en-US" sz="2400" dirty="0" smtClean="0">
                <a:solidFill>
                  <a:srgbClr val="BFCB4F"/>
                </a:solidFill>
                <a:effectLst/>
              </a:rPr>
              <a:t> support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BFCB4F"/>
                </a:solidFill>
                <a:effectLst/>
              </a:rPr>
              <a:t>Universal acceptance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066800" y="5867400"/>
            <a:ext cx="6858000" cy="457200"/>
          </a:xfrm>
        </p:spPr>
        <p:txBody>
          <a:bodyPr/>
          <a:lstStyle/>
          <a:p>
            <a:r>
              <a:rPr lang="en-US" sz="1800" smtClean="0">
                <a:cs typeface="Arial" charset="0"/>
              </a:rPr>
              <a:t>Two PCs are connected with an external PCIe cable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FF00"/>
                </a:solidFill>
                <a:effectLst/>
              </a:rPr>
              <a:t>System to System Communication </a:t>
            </a:r>
            <a:endParaRPr lang="en-US" sz="3600" b="1" smtClean="0">
              <a:solidFill>
                <a:srgbClr val="BFCB4F"/>
              </a:solidFill>
              <a:effectLst/>
            </a:endParaRP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981200" y="1524000"/>
          <a:ext cx="5257800" cy="4275138"/>
        </p:xfrm>
        <a:graphic>
          <a:graphicData uri="http://schemas.openxmlformats.org/presentationml/2006/ole">
            <p:oleObj spid="_x0000_s39939" name="Visio" r:id="rId3" imgW="4747909" imgH="3861399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r>
              <a:rPr lang="en-US" sz="3200" b="1" smtClean="0">
                <a:solidFill>
                  <a:srgbClr val="FFFF00"/>
                </a:solidFill>
              </a:rPr>
              <a:t>Two Node Communication in PIO Mode </a:t>
            </a:r>
            <a:endParaRPr lang="en-US" sz="3200" b="1" smtClean="0">
              <a:solidFill>
                <a:srgbClr val="FF0000"/>
              </a:solidFill>
            </a:endParaRP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2362200" y="4802188"/>
            <a:ext cx="3124200" cy="74612"/>
            <a:chOff x="1488" y="2880"/>
            <a:chExt cx="1968" cy="48"/>
          </a:xfrm>
        </p:grpSpPr>
        <p:sp>
          <p:nvSpPr>
            <p:cNvPr id="43073" name="Line 40"/>
            <p:cNvSpPr>
              <a:spLocks noChangeShapeType="1"/>
            </p:cNvSpPr>
            <p:nvPr/>
          </p:nvSpPr>
          <p:spPr bwMode="auto">
            <a:xfrm>
              <a:off x="1488" y="28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4" name="Line 41"/>
            <p:cNvSpPr>
              <a:spLocks noChangeShapeType="1"/>
            </p:cNvSpPr>
            <p:nvPr/>
          </p:nvSpPr>
          <p:spPr bwMode="auto">
            <a:xfrm flipH="1">
              <a:off x="1488" y="292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60" name="Rectangle 4"/>
          <p:cNvSpPr>
            <a:spLocks noChangeArrowheads="1"/>
          </p:cNvSpPr>
          <p:nvPr/>
        </p:nvSpPr>
        <p:spPr bwMode="auto">
          <a:xfrm>
            <a:off x="1447800" y="1814513"/>
            <a:ext cx="1104900" cy="420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Processo</a:t>
            </a:r>
            <a:r>
              <a:rPr lang="en-US" sz="1800"/>
              <a:t>r</a:t>
            </a:r>
          </a:p>
        </p:txBody>
      </p:sp>
      <p:sp>
        <p:nvSpPr>
          <p:cNvPr id="43061" name="Rectangle 7"/>
          <p:cNvSpPr>
            <a:spLocks noChangeArrowheads="1"/>
          </p:cNvSpPr>
          <p:nvPr/>
        </p:nvSpPr>
        <p:spPr bwMode="auto">
          <a:xfrm>
            <a:off x="1066800" y="3284538"/>
            <a:ext cx="1687513" cy="703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Root Complex</a:t>
            </a:r>
          </a:p>
        </p:txBody>
      </p:sp>
      <p:sp>
        <p:nvSpPr>
          <p:cNvPr id="43062" name="Rectangle 10"/>
          <p:cNvSpPr>
            <a:spLocks noChangeArrowheads="1"/>
          </p:cNvSpPr>
          <p:nvPr/>
        </p:nvSpPr>
        <p:spPr bwMode="auto">
          <a:xfrm>
            <a:off x="2987675" y="3143250"/>
            <a:ext cx="814388" cy="701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43063" name="Rectangle 11"/>
          <p:cNvSpPr>
            <a:spLocks noChangeArrowheads="1"/>
          </p:cNvSpPr>
          <p:nvPr/>
        </p:nvSpPr>
        <p:spPr bwMode="auto">
          <a:xfrm>
            <a:off x="3162300" y="3284538"/>
            <a:ext cx="814388" cy="773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43064" name="Rectangle 12"/>
          <p:cNvSpPr>
            <a:spLocks noChangeArrowheads="1"/>
          </p:cNvSpPr>
          <p:nvPr/>
        </p:nvSpPr>
        <p:spPr bwMode="auto">
          <a:xfrm>
            <a:off x="3336925" y="3494088"/>
            <a:ext cx="930275" cy="844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DDR3</a:t>
            </a:r>
          </a:p>
        </p:txBody>
      </p:sp>
      <p:sp>
        <p:nvSpPr>
          <p:cNvPr id="43065" name="AutoShape 14"/>
          <p:cNvSpPr>
            <a:spLocks noChangeArrowheads="1"/>
          </p:cNvSpPr>
          <p:nvPr/>
        </p:nvSpPr>
        <p:spPr bwMode="auto">
          <a:xfrm>
            <a:off x="1357313" y="4478338"/>
            <a:ext cx="989012" cy="70326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Switch</a:t>
            </a:r>
          </a:p>
        </p:txBody>
      </p:sp>
      <p:sp>
        <p:nvSpPr>
          <p:cNvPr id="43066" name="Line 17"/>
          <p:cNvSpPr>
            <a:spLocks noChangeShapeType="1"/>
          </p:cNvSpPr>
          <p:nvPr/>
        </p:nvSpPr>
        <p:spPr bwMode="auto">
          <a:xfrm>
            <a:off x="1905000" y="2252663"/>
            <a:ext cx="0" cy="1049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67" name="Line 19"/>
          <p:cNvSpPr>
            <a:spLocks noChangeShapeType="1"/>
          </p:cNvSpPr>
          <p:nvPr/>
        </p:nvSpPr>
        <p:spPr bwMode="auto">
          <a:xfrm>
            <a:off x="1706563" y="3987800"/>
            <a:ext cx="0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68" name="Line 20"/>
          <p:cNvSpPr>
            <a:spLocks noChangeShapeType="1"/>
          </p:cNvSpPr>
          <p:nvPr/>
        </p:nvSpPr>
        <p:spPr bwMode="auto">
          <a:xfrm flipV="1">
            <a:off x="1881188" y="3987800"/>
            <a:ext cx="0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69" name="Text Box 27"/>
          <p:cNvSpPr txBox="1">
            <a:spLocks noChangeArrowheads="1"/>
          </p:cNvSpPr>
          <p:nvPr/>
        </p:nvSpPr>
        <p:spPr bwMode="auto">
          <a:xfrm>
            <a:off x="1981200" y="254635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FSB</a:t>
            </a:r>
          </a:p>
        </p:txBody>
      </p:sp>
      <p:sp>
        <p:nvSpPr>
          <p:cNvPr id="43070" name="Line 42"/>
          <p:cNvSpPr>
            <a:spLocks noChangeShapeType="1"/>
          </p:cNvSpPr>
          <p:nvPr/>
        </p:nvSpPr>
        <p:spPr bwMode="auto">
          <a:xfrm>
            <a:off x="2743200" y="34972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71" name="Line 43"/>
          <p:cNvSpPr>
            <a:spLocks noChangeShapeType="1"/>
          </p:cNvSpPr>
          <p:nvPr/>
        </p:nvSpPr>
        <p:spPr bwMode="auto">
          <a:xfrm flipH="1">
            <a:off x="2743200" y="36449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72" name="Text Box 111"/>
          <p:cNvSpPr txBox="1">
            <a:spLocks noChangeArrowheads="1"/>
          </p:cNvSpPr>
          <p:nvPr/>
        </p:nvSpPr>
        <p:spPr bwMode="auto">
          <a:xfrm>
            <a:off x="1371600" y="1447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System</a:t>
            </a:r>
            <a:r>
              <a:rPr lang="en-US" sz="1800" b="1"/>
              <a:t> </a:t>
            </a:r>
            <a:r>
              <a:rPr lang="en-US" sz="18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43047" name="Rectangle 114"/>
          <p:cNvSpPr>
            <a:spLocks noChangeArrowheads="1"/>
          </p:cNvSpPr>
          <p:nvPr/>
        </p:nvSpPr>
        <p:spPr bwMode="auto">
          <a:xfrm>
            <a:off x="5562600" y="1814513"/>
            <a:ext cx="1104900" cy="420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Processo</a:t>
            </a:r>
            <a:r>
              <a:rPr lang="en-US" sz="1800"/>
              <a:t>r</a:t>
            </a:r>
          </a:p>
        </p:txBody>
      </p:sp>
      <p:sp>
        <p:nvSpPr>
          <p:cNvPr id="43048" name="Rectangle 115"/>
          <p:cNvSpPr>
            <a:spLocks noChangeArrowheads="1"/>
          </p:cNvSpPr>
          <p:nvPr/>
        </p:nvSpPr>
        <p:spPr bwMode="auto">
          <a:xfrm>
            <a:off x="5181600" y="3284538"/>
            <a:ext cx="1687513" cy="703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Root Complex</a:t>
            </a:r>
          </a:p>
        </p:txBody>
      </p:sp>
      <p:sp>
        <p:nvSpPr>
          <p:cNvPr id="43049" name="Rectangle 116"/>
          <p:cNvSpPr>
            <a:spLocks noChangeArrowheads="1"/>
          </p:cNvSpPr>
          <p:nvPr/>
        </p:nvSpPr>
        <p:spPr bwMode="auto">
          <a:xfrm>
            <a:off x="7102475" y="3143250"/>
            <a:ext cx="814388" cy="701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43050" name="Rectangle 117"/>
          <p:cNvSpPr>
            <a:spLocks noChangeArrowheads="1"/>
          </p:cNvSpPr>
          <p:nvPr/>
        </p:nvSpPr>
        <p:spPr bwMode="auto">
          <a:xfrm>
            <a:off x="7277100" y="3284538"/>
            <a:ext cx="814388" cy="773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43051" name="Rectangle 118"/>
          <p:cNvSpPr>
            <a:spLocks noChangeArrowheads="1"/>
          </p:cNvSpPr>
          <p:nvPr/>
        </p:nvSpPr>
        <p:spPr bwMode="auto">
          <a:xfrm>
            <a:off x="7451725" y="3494088"/>
            <a:ext cx="930275" cy="844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DDR3</a:t>
            </a:r>
          </a:p>
        </p:txBody>
      </p:sp>
      <p:sp>
        <p:nvSpPr>
          <p:cNvPr id="43052" name="AutoShape 119"/>
          <p:cNvSpPr>
            <a:spLocks noChangeArrowheads="1"/>
          </p:cNvSpPr>
          <p:nvPr/>
        </p:nvSpPr>
        <p:spPr bwMode="auto">
          <a:xfrm>
            <a:off x="5472113" y="4478338"/>
            <a:ext cx="989012" cy="70326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Switch</a:t>
            </a:r>
          </a:p>
        </p:txBody>
      </p:sp>
      <p:sp>
        <p:nvSpPr>
          <p:cNvPr id="43053" name="Line 120"/>
          <p:cNvSpPr>
            <a:spLocks noChangeShapeType="1"/>
          </p:cNvSpPr>
          <p:nvPr/>
        </p:nvSpPr>
        <p:spPr bwMode="auto">
          <a:xfrm>
            <a:off x="6019800" y="2252663"/>
            <a:ext cx="0" cy="1049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54" name="Line 121"/>
          <p:cNvSpPr>
            <a:spLocks noChangeShapeType="1"/>
          </p:cNvSpPr>
          <p:nvPr/>
        </p:nvSpPr>
        <p:spPr bwMode="auto">
          <a:xfrm>
            <a:off x="5821363" y="3987800"/>
            <a:ext cx="0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55" name="Line 122"/>
          <p:cNvSpPr>
            <a:spLocks noChangeShapeType="1"/>
          </p:cNvSpPr>
          <p:nvPr/>
        </p:nvSpPr>
        <p:spPr bwMode="auto">
          <a:xfrm flipV="1">
            <a:off x="5995988" y="3987800"/>
            <a:ext cx="0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56" name="Text Box 123"/>
          <p:cNvSpPr txBox="1">
            <a:spLocks noChangeArrowheads="1"/>
          </p:cNvSpPr>
          <p:nvPr/>
        </p:nvSpPr>
        <p:spPr bwMode="auto">
          <a:xfrm>
            <a:off x="6096000" y="254635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FSB</a:t>
            </a:r>
          </a:p>
        </p:txBody>
      </p:sp>
      <p:sp>
        <p:nvSpPr>
          <p:cNvPr id="43057" name="Line 124"/>
          <p:cNvSpPr>
            <a:spLocks noChangeShapeType="1"/>
          </p:cNvSpPr>
          <p:nvPr/>
        </p:nvSpPr>
        <p:spPr bwMode="auto">
          <a:xfrm>
            <a:off x="6858000" y="34972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58" name="Line 125"/>
          <p:cNvSpPr>
            <a:spLocks noChangeShapeType="1"/>
          </p:cNvSpPr>
          <p:nvPr/>
        </p:nvSpPr>
        <p:spPr bwMode="auto">
          <a:xfrm flipH="1">
            <a:off x="6858000" y="36449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59" name="Text Box 126"/>
          <p:cNvSpPr txBox="1">
            <a:spLocks noChangeArrowheads="1"/>
          </p:cNvSpPr>
          <p:nvPr/>
        </p:nvSpPr>
        <p:spPr bwMode="auto">
          <a:xfrm>
            <a:off x="5486400" y="1447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System</a:t>
            </a:r>
            <a:r>
              <a:rPr lang="en-US" sz="1800" b="1"/>
              <a:t> </a:t>
            </a:r>
            <a:r>
              <a:rPr lang="en-US" sz="1800" b="1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176" name="Text Box 128"/>
          <p:cNvSpPr txBox="1">
            <a:spLocks noChangeArrowheads="1"/>
          </p:cNvSpPr>
          <p:nvPr/>
        </p:nvSpPr>
        <p:spPr bwMode="auto">
          <a:xfrm>
            <a:off x="228600" y="11430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Store r3, &lt;address in System B’s DDR&gt;</a:t>
            </a:r>
          </a:p>
        </p:txBody>
      </p:sp>
      <p:sp>
        <p:nvSpPr>
          <p:cNvPr id="2177" name="AutoShape 129"/>
          <p:cNvSpPr>
            <a:spLocks noChangeArrowheads="1"/>
          </p:cNvSpPr>
          <p:nvPr/>
        </p:nvSpPr>
        <p:spPr bwMode="auto">
          <a:xfrm>
            <a:off x="1371600" y="24384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1800"/>
          </a:p>
        </p:txBody>
      </p:sp>
      <p:grpSp>
        <p:nvGrpSpPr>
          <p:cNvPr id="5" name="Group 133"/>
          <p:cNvGrpSpPr>
            <a:grpSpLocks/>
          </p:cNvGrpSpPr>
          <p:nvPr/>
        </p:nvGrpSpPr>
        <p:grpSpPr bwMode="auto">
          <a:xfrm>
            <a:off x="1295400" y="3962400"/>
            <a:ext cx="304800" cy="457200"/>
            <a:chOff x="816" y="2544"/>
            <a:chExt cx="192" cy="336"/>
          </a:xfrm>
        </p:grpSpPr>
        <p:sp>
          <p:nvSpPr>
            <p:cNvPr id="43045" name="AutoShape 131"/>
            <p:cNvSpPr>
              <a:spLocks noChangeArrowheads="1"/>
            </p:cNvSpPr>
            <p:nvPr/>
          </p:nvSpPr>
          <p:spPr bwMode="auto">
            <a:xfrm>
              <a:off x="864" y="2592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43046" name="Rectangle 132"/>
            <p:cNvSpPr>
              <a:spLocks noChangeArrowheads="1"/>
            </p:cNvSpPr>
            <p:nvPr/>
          </p:nvSpPr>
          <p:spPr bwMode="auto">
            <a:xfrm>
              <a:off x="816" y="2544"/>
              <a:ext cx="192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6" name="Group 134"/>
          <p:cNvGrpSpPr>
            <a:grpSpLocks/>
          </p:cNvGrpSpPr>
          <p:nvPr/>
        </p:nvGrpSpPr>
        <p:grpSpPr bwMode="auto">
          <a:xfrm flipV="1">
            <a:off x="2133600" y="4038600"/>
            <a:ext cx="228600" cy="381000"/>
            <a:chOff x="816" y="2544"/>
            <a:chExt cx="192" cy="336"/>
          </a:xfrm>
        </p:grpSpPr>
        <p:sp>
          <p:nvSpPr>
            <p:cNvPr id="43043" name="AutoShape 135"/>
            <p:cNvSpPr>
              <a:spLocks noChangeArrowheads="1"/>
            </p:cNvSpPr>
            <p:nvPr/>
          </p:nvSpPr>
          <p:spPr bwMode="auto">
            <a:xfrm flipH="1">
              <a:off x="864" y="2592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43044" name="Rectangle 136"/>
            <p:cNvSpPr>
              <a:spLocks noChangeArrowheads="1"/>
            </p:cNvSpPr>
            <p:nvPr/>
          </p:nvSpPr>
          <p:spPr bwMode="auto">
            <a:xfrm>
              <a:off x="816" y="2544"/>
              <a:ext cx="19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7" name="Group 143"/>
          <p:cNvGrpSpPr>
            <a:grpSpLocks/>
          </p:cNvGrpSpPr>
          <p:nvPr/>
        </p:nvGrpSpPr>
        <p:grpSpPr bwMode="auto">
          <a:xfrm>
            <a:off x="5410200" y="4038600"/>
            <a:ext cx="228600" cy="381000"/>
            <a:chOff x="816" y="2544"/>
            <a:chExt cx="192" cy="336"/>
          </a:xfrm>
        </p:grpSpPr>
        <p:sp>
          <p:nvSpPr>
            <p:cNvPr id="43041" name="AutoShape 144"/>
            <p:cNvSpPr>
              <a:spLocks noChangeArrowheads="1"/>
            </p:cNvSpPr>
            <p:nvPr/>
          </p:nvSpPr>
          <p:spPr bwMode="auto">
            <a:xfrm flipH="1">
              <a:off x="864" y="2592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43042" name="Rectangle 145"/>
            <p:cNvSpPr>
              <a:spLocks noChangeArrowheads="1"/>
            </p:cNvSpPr>
            <p:nvPr/>
          </p:nvSpPr>
          <p:spPr bwMode="auto">
            <a:xfrm>
              <a:off x="816" y="2544"/>
              <a:ext cx="19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8" name="Group 150"/>
          <p:cNvGrpSpPr>
            <a:grpSpLocks/>
          </p:cNvGrpSpPr>
          <p:nvPr/>
        </p:nvGrpSpPr>
        <p:grpSpPr bwMode="auto">
          <a:xfrm>
            <a:off x="6324600" y="3962400"/>
            <a:ext cx="1371600" cy="1035050"/>
            <a:chOff x="3984" y="2496"/>
            <a:chExt cx="864" cy="652"/>
          </a:xfrm>
        </p:grpSpPr>
        <p:grpSp>
          <p:nvGrpSpPr>
            <p:cNvPr id="43037" name="Group 146"/>
            <p:cNvGrpSpPr>
              <a:grpSpLocks/>
            </p:cNvGrpSpPr>
            <p:nvPr/>
          </p:nvGrpSpPr>
          <p:grpSpPr bwMode="auto">
            <a:xfrm flipV="1">
              <a:off x="3984" y="2496"/>
              <a:ext cx="144" cy="336"/>
              <a:chOff x="816" y="2544"/>
              <a:chExt cx="192" cy="336"/>
            </a:xfrm>
          </p:grpSpPr>
          <p:sp>
            <p:nvSpPr>
              <p:cNvPr id="43039" name="AutoShape 147"/>
              <p:cNvSpPr>
                <a:spLocks noChangeArrowheads="1"/>
              </p:cNvSpPr>
              <p:nvPr/>
            </p:nvSpPr>
            <p:spPr bwMode="auto">
              <a:xfrm flipH="1">
                <a:off x="864" y="2592"/>
                <a:ext cx="96" cy="28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3040" name="Rectangle 148"/>
              <p:cNvSpPr>
                <a:spLocks noChangeArrowheads="1"/>
              </p:cNvSpPr>
              <p:nvPr/>
            </p:nvSpPr>
            <p:spPr bwMode="auto">
              <a:xfrm>
                <a:off x="816" y="2544"/>
                <a:ext cx="192" cy="96"/>
              </a:xfrm>
              <a:prstGeom prst="rect">
                <a:avLst/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sp>
          <p:nvSpPr>
            <p:cNvPr id="43038" name="Text Box 149"/>
            <p:cNvSpPr txBox="1">
              <a:spLocks noChangeArrowheads="1"/>
            </p:cNvSpPr>
            <p:nvPr/>
          </p:nvSpPr>
          <p:spPr bwMode="auto">
            <a:xfrm>
              <a:off x="4128" y="2688"/>
              <a:ext cx="72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solidFill>
                    <a:srgbClr val="9966FF"/>
                  </a:solidFill>
                </a:rPr>
                <a:t>TLP with modified  header</a:t>
              </a:r>
            </a:p>
          </p:txBody>
        </p:sp>
      </p:grpSp>
      <p:sp>
        <p:nvSpPr>
          <p:cNvPr id="2199" name="AutoShape 151"/>
          <p:cNvSpPr>
            <a:spLocks noChangeArrowheads="1"/>
          </p:cNvSpPr>
          <p:nvPr/>
        </p:nvSpPr>
        <p:spPr bwMode="auto">
          <a:xfrm>
            <a:off x="6553200" y="2971800"/>
            <a:ext cx="609600" cy="76200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grpSp>
        <p:nvGrpSpPr>
          <p:cNvPr id="10" name="Group 153"/>
          <p:cNvGrpSpPr>
            <a:grpSpLocks/>
          </p:cNvGrpSpPr>
          <p:nvPr/>
        </p:nvGrpSpPr>
        <p:grpSpPr bwMode="auto">
          <a:xfrm>
            <a:off x="2895600" y="4419600"/>
            <a:ext cx="2819400" cy="304800"/>
            <a:chOff x="1824" y="2784"/>
            <a:chExt cx="1344" cy="192"/>
          </a:xfrm>
        </p:grpSpPr>
        <p:grpSp>
          <p:nvGrpSpPr>
            <p:cNvPr id="43033" name="Group 139"/>
            <p:cNvGrpSpPr>
              <a:grpSpLocks/>
            </p:cNvGrpSpPr>
            <p:nvPr/>
          </p:nvGrpSpPr>
          <p:grpSpPr bwMode="auto">
            <a:xfrm>
              <a:off x="1824" y="2784"/>
              <a:ext cx="480" cy="192"/>
              <a:chOff x="432" y="3504"/>
              <a:chExt cx="480" cy="144"/>
            </a:xfrm>
          </p:grpSpPr>
          <p:sp>
            <p:nvSpPr>
              <p:cNvPr id="43035" name="Rectangle 137"/>
              <p:cNvSpPr>
                <a:spLocks noChangeArrowheads="1"/>
              </p:cNvSpPr>
              <p:nvPr/>
            </p:nvSpPr>
            <p:spPr bwMode="auto">
              <a:xfrm>
                <a:off x="720" y="3504"/>
                <a:ext cx="192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43036" name="AutoShape 138"/>
              <p:cNvSpPr>
                <a:spLocks noChangeArrowheads="1"/>
              </p:cNvSpPr>
              <p:nvPr/>
            </p:nvSpPr>
            <p:spPr bwMode="auto">
              <a:xfrm>
                <a:off x="432" y="3552"/>
                <a:ext cx="288" cy="48"/>
              </a:xfrm>
              <a:prstGeom prst="leftArrow">
                <a:avLst>
                  <a:gd name="adj1" fmla="val 50000"/>
                  <a:gd name="adj2" fmla="val 1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sp>
          <p:nvSpPr>
            <p:cNvPr id="43034" name="Text Box 152"/>
            <p:cNvSpPr txBox="1">
              <a:spLocks noChangeArrowheads="1"/>
            </p:cNvSpPr>
            <p:nvPr/>
          </p:nvSpPr>
          <p:spPr bwMode="auto">
            <a:xfrm>
              <a:off x="2304" y="2784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/>
                <a:t>ACK/NACK DLLP</a:t>
              </a:r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2819400" y="5867400"/>
            <a:ext cx="3632200" cy="533400"/>
            <a:chOff x="2160" y="3216"/>
            <a:chExt cx="1680" cy="192"/>
          </a:xfrm>
        </p:grpSpPr>
        <p:sp>
          <p:nvSpPr>
            <p:cNvPr id="43030" name="Rectangle 56"/>
            <p:cNvSpPr>
              <a:spLocks noChangeArrowheads="1"/>
            </p:cNvSpPr>
            <p:nvPr/>
          </p:nvSpPr>
          <p:spPr bwMode="auto">
            <a:xfrm>
              <a:off x="2160" y="3216"/>
              <a:ext cx="432" cy="192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chemeClr val="bg2"/>
                  </a:solidFill>
                </a:rPr>
                <a:t>Header</a:t>
              </a:r>
            </a:p>
          </p:txBody>
        </p:sp>
        <p:sp>
          <p:nvSpPr>
            <p:cNvPr id="43031" name="Rectangle 57"/>
            <p:cNvSpPr>
              <a:spLocks noChangeArrowheads="1"/>
            </p:cNvSpPr>
            <p:nvPr/>
          </p:nvSpPr>
          <p:spPr bwMode="auto">
            <a:xfrm>
              <a:off x="2592" y="3216"/>
              <a:ext cx="816" cy="192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chemeClr val="bg2"/>
                  </a:solidFill>
                </a:rPr>
                <a:t>Content of r3</a:t>
              </a:r>
            </a:p>
          </p:txBody>
        </p:sp>
        <p:sp>
          <p:nvSpPr>
            <p:cNvPr id="43032" name="Rectangle 58"/>
            <p:cNvSpPr>
              <a:spLocks noChangeArrowheads="1"/>
            </p:cNvSpPr>
            <p:nvPr/>
          </p:nvSpPr>
          <p:spPr bwMode="auto">
            <a:xfrm>
              <a:off x="3408" y="3216"/>
              <a:ext cx="432" cy="192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chemeClr val="bg2"/>
                  </a:solidFill>
                </a:rPr>
                <a:t>ECRC</a:t>
              </a:r>
            </a:p>
          </p:txBody>
        </p:sp>
      </p:grp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6400800" y="5867400"/>
            <a:ext cx="971550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chemeClr val="bg2"/>
                </a:solidFill>
              </a:rPr>
              <a:t>LCRC</a:t>
            </a:r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1905000" y="5867400"/>
            <a:ext cx="933450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chemeClr val="bg2"/>
                </a:solidFill>
              </a:rPr>
              <a:t>Seq#</a:t>
            </a:r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7315200" y="5867400"/>
            <a:ext cx="933450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chemeClr val="bg2"/>
                </a:solidFill>
              </a:rPr>
              <a:t>End</a:t>
            </a:r>
          </a:p>
        </p:txBody>
      </p:sp>
      <p:sp>
        <p:nvSpPr>
          <p:cNvPr id="2112" name="Rectangle 64"/>
          <p:cNvSpPr>
            <a:spLocks noChangeArrowheads="1"/>
          </p:cNvSpPr>
          <p:nvPr/>
        </p:nvSpPr>
        <p:spPr bwMode="auto">
          <a:xfrm>
            <a:off x="990600" y="5867400"/>
            <a:ext cx="933450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chemeClr val="bg2"/>
                </a:solidFill>
              </a:rPr>
              <a:t>Start</a:t>
            </a:r>
          </a:p>
        </p:txBody>
      </p:sp>
      <p:grpSp>
        <p:nvGrpSpPr>
          <p:cNvPr id="13" name="Group 140"/>
          <p:cNvGrpSpPr>
            <a:grpSpLocks/>
          </p:cNvGrpSpPr>
          <p:nvPr/>
        </p:nvGrpSpPr>
        <p:grpSpPr bwMode="auto">
          <a:xfrm flipH="1">
            <a:off x="3048000" y="4953000"/>
            <a:ext cx="762000" cy="304800"/>
            <a:chOff x="432" y="3504"/>
            <a:chExt cx="480" cy="144"/>
          </a:xfrm>
        </p:grpSpPr>
        <p:sp>
          <p:nvSpPr>
            <p:cNvPr id="43028" name="Rectangle 141"/>
            <p:cNvSpPr>
              <a:spLocks noChangeArrowheads="1"/>
            </p:cNvSpPr>
            <p:nvPr/>
          </p:nvSpPr>
          <p:spPr bwMode="auto">
            <a:xfrm>
              <a:off x="720" y="3504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43029" name="AutoShape 142"/>
            <p:cNvSpPr>
              <a:spLocks noChangeArrowheads="1"/>
            </p:cNvSpPr>
            <p:nvPr/>
          </p:nvSpPr>
          <p:spPr bwMode="auto">
            <a:xfrm>
              <a:off x="432" y="3552"/>
              <a:ext cx="288" cy="48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2207" name="AutoShape 159"/>
          <p:cNvSpPr>
            <a:spLocks noChangeArrowheads="1"/>
          </p:cNvSpPr>
          <p:nvPr/>
        </p:nvSpPr>
        <p:spPr bwMode="auto">
          <a:xfrm>
            <a:off x="0" y="4038600"/>
            <a:ext cx="1219200" cy="2133600"/>
          </a:xfrm>
          <a:prstGeom prst="curvedRight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" grpId="0"/>
      <p:bldP spid="2177" grpId="0" animBg="1"/>
      <p:bldP spid="2199" grpId="0" animBg="1"/>
      <p:bldP spid="2108" grpId="0" animBg="1"/>
      <p:bldP spid="2110" grpId="0" animBg="1"/>
      <p:bldP spid="2111" grpId="0" animBg="1"/>
      <p:bldP spid="2112" grpId="0" animBg="1"/>
      <p:bldP spid="2207" grpId="0" animBg="1"/>
    </p:bldLst>
  </p:timing>
</p:sld>
</file>

<file path=ppt/theme/theme1.xml><?xml version="1.0" encoding="utf-8"?>
<a:theme xmlns:a="http://schemas.openxmlformats.org/drawingml/2006/main" name="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4240</TotalTime>
  <Words>494</Words>
  <Application>Microsoft Office PowerPoint</Application>
  <PresentationFormat>On-screen Show (4:3)</PresentationFormat>
  <Paragraphs>127</Paragraphs>
  <Slides>17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Satellite Dish</vt:lpstr>
      <vt:lpstr>Custom Design</vt:lpstr>
      <vt:lpstr>Visio</vt:lpstr>
      <vt:lpstr>Ethernet Over PCI Express  Presented by  Kallol Biswas </vt:lpstr>
      <vt:lpstr>Outline of Today’s Presentation</vt:lpstr>
      <vt:lpstr>Overview</vt:lpstr>
      <vt:lpstr>Multiple Computer Systems Connected through PCIe switch</vt:lpstr>
      <vt:lpstr>New Use Model A process writes to a remote process’ address space</vt:lpstr>
      <vt:lpstr>Inter process communication schemes</vt:lpstr>
      <vt:lpstr>Highlights of PCI Express Protocol</vt:lpstr>
      <vt:lpstr>System to System Communication </vt:lpstr>
      <vt:lpstr>Two Node Communication in PIO Mode </vt:lpstr>
      <vt:lpstr>System to System Communication  Ethernet Over PCI Express</vt:lpstr>
      <vt:lpstr>Test Results  Throughput &amp; CPU Utilization</vt:lpstr>
      <vt:lpstr>Test Result - Latency</vt:lpstr>
      <vt:lpstr>Advantages</vt:lpstr>
      <vt:lpstr>Issues</vt:lpstr>
      <vt:lpstr>Application Areas</vt:lpstr>
      <vt:lpstr> www.nucleodyne.com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NucleoDyne Systems, Inc.</dc:title>
  <dc:creator>vinayk</dc:creator>
  <cp:lastModifiedBy>Kallol Biswas</cp:lastModifiedBy>
  <cp:revision>161</cp:revision>
  <cp:lastPrinted>2011-02-07T17:55:19Z</cp:lastPrinted>
  <dcterms:created xsi:type="dcterms:W3CDTF">2009-08-28T05:46:06Z</dcterms:created>
  <dcterms:modified xsi:type="dcterms:W3CDTF">2011-02-15T21:37:34Z</dcterms:modified>
</cp:coreProperties>
</file>